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6" roundtripDataSignature="AMtx7mg9CzWAi46CCRG8B7Yw3qlZXLrZ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552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bg>
      <p:bgPr>
        <a:solidFill>
          <a:schemeClr val="lt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2"/>
          <p:cNvSpPr txBox="1"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2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30" name="Google Shape;30;p2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2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bg>
      <p:bgPr>
        <a:solidFill>
          <a:schemeClr val="lt2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body" idx="1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3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ертикальный заголовок и текст" type="vertTitleAndTx">
  <p:cSld name="VERTICAL_TITLE_AND_VERTICAL_TEXT">
    <p:bg>
      <p:bgPr>
        <a:solidFill>
          <a:schemeClr val="lt2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3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3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3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3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3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3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1" name="Google Shape;151;p3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3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32"/>
          <p:cNvSpPr txBox="1">
            <a:spLocks noGrp="1"/>
          </p:cNvSpPr>
          <p:nvPr>
            <p:ph type="sldNum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54" name="Google Shape;154;p32"/>
          <p:cNvSpPr txBox="1">
            <a:spLocks noGrp="1"/>
          </p:cNvSpPr>
          <p:nvPr>
            <p:ph type="body" idx="1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32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й слайд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23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23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Google Shape;39;p23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23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Google Shape;41;p23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bg>
      <p:bgPr>
        <a:solidFill>
          <a:schemeClr val="lt2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>
                <a:solidFill>
                  <a:srgbClr val="7A97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Google Shape;53;p25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Google Shape;54;p25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25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25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25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Google Shape;58;p25"/>
          <p:cNvSpPr txBox="1"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360"/>
              <a:buNone/>
              <a:defRPr sz="16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Georgia"/>
              <a:buNone/>
              <a:defRPr sz="1400">
                <a:solidFill>
                  <a:srgbClr val="888888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25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Google Shape;61;p25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25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64" name="Google Shape;64;p25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25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" name="Google Shape;66;p25"/>
          <p:cNvSpPr txBox="1">
            <a:spLocks noGrp="1"/>
          </p:cNvSpPr>
          <p:nvPr>
            <p:ph type="sldNum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sz="42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dt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cxnSp>
        <p:nvCxnSpPr>
          <p:cNvPr id="73" name="Google Shape;73;p26"/>
          <p:cNvCxnSpPr/>
          <p:nvPr/>
        </p:nvCxnSpPr>
        <p:spPr>
          <a:xfrm rot="10800000" flipH="1">
            <a:off x="4563080" y="1575652"/>
            <a:ext cx="8921" cy="4819557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4" name="Google Shape;74;p26"/>
          <p:cNvSpPr txBox="1">
            <a:spLocks noGrp="1"/>
          </p:cNvSpPr>
          <p:nvPr>
            <p:ph type="body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6"/>
          <p:cNvSpPr txBox="1">
            <a:spLocks noGrp="1"/>
          </p:cNvSpPr>
          <p:nvPr>
            <p:ph type="body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3537" algn="l">
              <a:spcBef>
                <a:spcPts val="500"/>
              </a:spcBef>
              <a:spcAft>
                <a:spcPts val="0"/>
              </a:spcAft>
              <a:buSzPts val="2125"/>
              <a:buChar char="⚫"/>
              <a:defRPr sz="2500"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Сравнение" type="twoTxTwoObj">
  <p:cSld name="TWO_OBJECTS_WITH_TEXT">
    <p:bg>
      <p:bgPr>
        <a:solidFill>
          <a:schemeClr val="lt2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7" name="Google Shape;77;p27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8" name="Google Shape;78;p27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2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27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2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2" name="Google Shape;82;p27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27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body" idx="2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1870"/>
              <a:buNone/>
              <a:defRPr sz="22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400"/>
              <a:buNone/>
              <a:defRPr sz="20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Georgia"/>
              <a:buNone/>
              <a:defRPr sz="1600" b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ft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8" name="Google Shape;88;p27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89" name="Google Shape;89;p27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27"/>
          <p:cNvSpPr txBox="1">
            <a:spLocks noGrp="1"/>
          </p:cNvSpPr>
          <p:nvPr>
            <p:ph type="body" idx="3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body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7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27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27"/>
          <p:cNvSpPr txBox="1">
            <a:spLocks noGrp="1"/>
          </p:cNvSpPr>
          <p:nvPr>
            <p:ph type="sldNum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5" name="Google Shape;95;p27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8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8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8"/>
          <p:cNvSpPr txBox="1">
            <a:spLocks noGrp="1"/>
          </p:cNvSpPr>
          <p:nvPr>
            <p:ph type="sldNum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2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2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2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2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2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29"/>
          <p:cNvSpPr txBox="1"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sz="2200" b="1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FFFFF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2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2" name="Google Shape;112;p29"/>
          <p:cNvSpPr txBox="1">
            <a:spLocks noGrp="1"/>
          </p:cNvSpPr>
          <p:nvPr>
            <p:ph type="body" idx="2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1pPr>
            <a:lvl2pPr marL="914400" lvl="1" indent="-308610" algn="l">
              <a:spcBef>
                <a:spcPts val="360"/>
              </a:spcBef>
              <a:spcAft>
                <a:spcPts val="0"/>
              </a:spcAft>
              <a:buSzPts val="1260"/>
              <a:buChar char="⚪"/>
              <a:defRPr/>
            </a:lvl2pPr>
            <a:lvl3pPr marL="1371600" lvl="2" indent="-314325" algn="l">
              <a:spcBef>
                <a:spcPts val="360"/>
              </a:spcBef>
              <a:spcAft>
                <a:spcPts val="0"/>
              </a:spcAft>
              <a:buSzPts val="1350"/>
              <a:buChar char="⯍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🞆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2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29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lvl="1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lvl="2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lvl="3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lvl="4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lvl="5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lvl="6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lvl="7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lvl="8" indent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6" name="Google Shape;116;p2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29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3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w="114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1" name="Google Shape;121;p3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3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3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3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3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3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3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3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3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30"/>
          <p:cNvSpPr txBox="1">
            <a:spLocks noGrp="1"/>
          </p:cNvSpPr>
          <p:nvPr>
            <p:ph type="sldNum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sz="24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0"/>
          <p:cNvSpPr>
            <a:spLocks noGrp="1"/>
          </p:cNvSpPr>
          <p:nvPr>
            <p:ph type="pic" idx="2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3" name="Google Shape;133;p30"/>
          <p:cNvSpPr txBox="1">
            <a:spLocks noGrp="1"/>
          </p:cNvSpPr>
          <p:nvPr>
            <p:ph type="body" idx="1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360"/>
              <a:buFont typeface="Georgia"/>
              <a:buNone/>
              <a:defRPr sz="1600">
                <a:solidFill>
                  <a:srgbClr val="FFFFFF"/>
                </a:solidFill>
              </a:defRPr>
            </a:lvl1pPr>
            <a:lvl2pPr marL="914400" lvl="1" indent="-281940" algn="l">
              <a:spcBef>
                <a:spcPts val="1000"/>
              </a:spcBef>
              <a:spcAft>
                <a:spcPts val="0"/>
              </a:spcAft>
              <a:buSzPts val="840"/>
              <a:buChar char="⚪"/>
              <a:defRPr sz="1200"/>
            </a:lvl2pPr>
            <a:lvl3pPr marL="1371600" lvl="2" indent="-276225" algn="l">
              <a:spcBef>
                <a:spcPts val="200"/>
              </a:spcBef>
              <a:spcAft>
                <a:spcPts val="0"/>
              </a:spcAft>
              <a:buSzPts val="750"/>
              <a:buChar char="⯍"/>
              <a:defRPr sz="1000"/>
            </a:lvl3pPr>
            <a:lvl4pPr marL="1828800" lvl="3" indent="-268605" algn="l">
              <a:spcBef>
                <a:spcPts val="180"/>
              </a:spcBef>
              <a:spcAft>
                <a:spcPts val="0"/>
              </a:spcAft>
              <a:buSzPts val="630"/>
              <a:buChar char="🞆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Font typeface="Georgia"/>
              <a:buChar char="•"/>
              <a:defRPr sz="9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31470" algn="l"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30"/>
          <p:cNvSpPr txBox="1">
            <a:spLocks noGrp="1"/>
          </p:cNvSpPr>
          <p:nvPr>
            <p:ph type="dt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ft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2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2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2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21"/>
          <p:cNvSpPr txBox="1">
            <a:spLocks noGrp="1"/>
          </p:cNvSpPr>
          <p:nvPr>
            <p:ph type="dt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ft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>
            <a:solidFill>
              <a:srgbClr val="7A97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2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w="9525" cap="flat" cmpd="sng">
            <a:solidFill>
              <a:srgbClr val="7A979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" name="Google Shape;15;p2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2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7A979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21"/>
          <p:cNvSpPr txBox="1">
            <a:spLocks noGrp="1"/>
          </p:cNvSpPr>
          <p:nvPr>
            <p:ph type="sldNum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ctr" rtl="0">
              <a:spcBef>
                <a:spcPts val="0"/>
              </a:spcBef>
              <a:buNone/>
              <a:defRPr sz="1600" b="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4332" algn="l" rtl="0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  <a:defRPr sz="27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26390" algn="l" rtl="0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  <a:defRPr sz="22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  <a:defRPr sz="20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20039" algn="l" rtl="0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20039" algn="l" rtl="0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08609" algn="l" rtl="0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&#1096;&#1082;&#1086;&#1083;&#1072;125.&#1077;&#1082;&#1072;&#1090;&#1077;&#1088;&#1080;&#1085;&#1073;&#1091;&#1088;&#1075;.&#1088;&#1092;/?section_id=24" TargetMode="External"/><Relationship Id="rId3" Type="http://schemas.openxmlformats.org/officeDocument/2006/relationships/hyperlink" Target="http://centerlado.ru/" TargetMode="External"/><Relationship Id="rId7" Type="http://schemas.openxmlformats.org/officeDocument/2006/relationships/hyperlink" Target="http://&#1096;&#1082;&#1086;&#1083;&#1072;125.&#1077;&#1082;&#1072;&#1090;&#1077;&#1088;&#1080;&#1085;&#1073;&#1091;&#1088;&#1075;.&#1088;&#1092;/info/2185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mati09@mail.ru" TargetMode="External"/><Relationship Id="rId5" Type="http://schemas.openxmlformats.org/officeDocument/2006/relationships/hyperlink" Target="mailto:voroshilova.p@gmail.com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21-22/&#1057;&#1055;&#1058;%2021/&#1055;&#1088;&#1080;&#1082;&#1072;&#1079;%20&#8470;%2059%20&#1052;&#1080;&#1085;&#1087;&#1088;&#1086;&#1089;&#1074;&#1077;&#1097;&#1077;&#1085;&#1080;&#1103;%20&#1056;&#1060;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../../21-22/&#1057;&#1055;&#1058;%2021/164%20&#1087;&#1088;&#1080;&#1082;&#1072;&#1079;%20&#1087;&#1086;%20&#1057;&#1055;&#1058;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"/>
          <p:cNvSpPr txBox="1">
            <a:spLocks noGrp="1"/>
          </p:cNvSpPr>
          <p:nvPr>
            <p:ph type="subTitle" idx="1"/>
          </p:nvPr>
        </p:nvSpPr>
        <p:spPr>
          <a:xfrm>
            <a:off x="563633" y="4293096"/>
            <a:ext cx="7854696" cy="1968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ИНФОРМАЦИЯ ДЛЯ РОДИТЕЛЕЙ</a:t>
            </a:r>
            <a:endParaRPr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РЕГИОНАЛЬНЫЙ ОПЕРАТОР СПТ ЕМ</a:t>
            </a:r>
            <a:endParaRPr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 ПО СВЕРДЛОВСКОЙ ОБЛАСТИ</a:t>
            </a:r>
            <a:endParaRPr/>
          </a:p>
          <a:p>
            <a:pPr marL="0" lvl="0" indent="0" algn="r" rtl="0">
              <a:spcBef>
                <a:spcPts val="320"/>
              </a:spcBef>
              <a:spcAft>
                <a:spcPts val="0"/>
              </a:spcAft>
              <a:buSzPts val="1360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 ГБУ СО ЦППМСП «ЛАДО»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r" rtl="0">
              <a:spcBef>
                <a:spcPts val="360"/>
              </a:spcBef>
              <a:spcAft>
                <a:spcPts val="0"/>
              </a:spcAft>
              <a:buSzPts val="1530"/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>
            <a:spLocks noGrp="1"/>
          </p:cNvSpPr>
          <p:nvPr>
            <p:ph type="ctrTitle"/>
          </p:nvPr>
        </p:nvSpPr>
        <p:spPr>
          <a:xfrm>
            <a:off x="611560" y="116632"/>
            <a:ext cx="7851648" cy="216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80"/>
              <a:buFont typeface="Arial"/>
              <a:buNone/>
            </a:pPr>
            <a:r>
              <a:rPr lang="ru-RU" sz="378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>
                <a:latin typeface="Arial"/>
                <a:ea typeface="Arial"/>
                <a:cs typeface="Arial"/>
                <a:sym typeface="Arial"/>
              </a:rPr>
            </a:br>
            <a:r>
              <a:rPr lang="ru-RU" sz="378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ru-RU" sz="3780">
                <a:latin typeface="Arial"/>
                <a:ea typeface="Arial"/>
                <a:cs typeface="Arial"/>
                <a:sym typeface="Arial"/>
              </a:rPr>
            </a:br>
            <a:r>
              <a:rPr lang="ru-RU" sz="3780">
                <a:latin typeface="Arial"/>
                <a:ea typeface="Arial"/>
                <a:cs typeface="Arial"/>
                <a:sym typeface="Arial"/>
              </a:rPr>
              <a:t>Социально-психологическое тестирование  по единой методике</a:t>
            </a:r>
            <a:endParaRPr sz="378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4" name="Google Shape;164;p1" descr="C:\Users\Руководитель отдела\Desktop\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1920" y="2780928"/>
            <a:ext cx="1381125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"/>
          <p:cNvSpPr txBox="1">
            <a:spLocks noGrp="1"/>
          </p:cNvSpPr>
          <p:nvPr>
            <p:ph type="title"/>
          </p:nvPr>
        </p:nvSpPr>
        <p:spPr>
          <a:xfrm>
            <a:off x="179512" y="339779"/>
            <a:ext cx="8784976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 основании чего делаются выводы в методике СПТ ? </a:t>
            </a:r>
            <a:endParaRPr dirty="0"/>
          </a:p>
        </p:txBody>
      </p:sp>
      <p:sp>
        <p:nvSpPr>
          <p:cNvPr id="211" name="Google Shape;211;p9"/>
          <p:cNvSpPr txBox="1">
            <a:spLocks noGrp="1"/>
          </p:cNvSpPr>
          <p:nvPr>
            <p:ph type="body" idx="1"/>
          </p:nvPr>
        </p:nvSpPr>
        <p:spPr>
          <a:xfrm>
            <a:off x="386862" y="1695799"/>
            <a:ext cx="8229600" cy="464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Методика  основана  на  представлении  о  непрерывности  и единовременности  совместного  воздействия  на  ребенка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риска» 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«факторов защиты».  </a:t>
            </a:r>
            <a:endParaRPr dirty="0"/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endParaRPr lang="ru-RU" sz="24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Если 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«факторы  риска»  начинают  преобладать  над  «факторами защиты»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 –  обучающемуся  необходимо  оказать  психолого-педагогическую  помощь  и  социальную  поддержку  и  предотвратить таким  образом  вовлечение  в  негативные  проявления,  в  том  числе наркопотребление.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риска»? </a:t>
            </a:r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риска»  –  социально-психологические  условия,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повышающие 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угрозу  вовлечения  в  зависимое  поведение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(например, наркопотребление).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b="1"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негативному влиянию группы;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Подверженность влиянию асоциальных установок социума;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рискованным поступкам;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Склонность к совершению необдуманных поступков;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Трудность переживания жизненных неудач.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4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8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4000"/>
              <a:buFont typeface="Georgia"/>
              <a:buNone/>
            </a:pPr>
            <a:r>
              <a:rPr lang="ru-RU" sz="4000"/>
              <a:t> </a:t>
            </a:r>
            <a:r>
              <a:rPr lang="ru-RU" sz="3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такое «факторы защиты»? </a:t>
            </a:r>
            <a:endParaRPr/>
          </a:p>
        </p:txBody>
      </p:sp>
      <p:sp>
        <p:nvSpPr>
          <p:cNvPr id="242" name="Google Shape;242;p14"/>
          <p:cNvSpPr txBox="1">
            <a:spLocks noGrp="1"/>
          </p:cNvSpPr>
          <p:nvPr>
            <p:ph type="body" idx="1"/>
          </p:nvPr>
        </p:nvSpPr>
        <p:spPr>
          <a:xfrm>
            <a:off x="457200" y="1628800"/>
            <a:ext cx="8229600" cy="44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«Факторы  защиты»  –  </a:t>
            </a:r>
            <a:r>
              <a:rPr lang="ru-RU" sz="2400" b="1" dirty="0" smtClean="0">
                <a:latin typeface="Arial"/>
                <a:ea typeface="Arial"/>
                <a:cs typeface="Arial"/>
                <a:sym typeface="Arial"/>
              </a:rPr>
              <a:t>обстоятельства, повышающие  социально-психологическую устойчивость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к воздействию «факторов риска». </a:t>
            </a:r>
            <a:endParaRPr b="1"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u="sng" dirty="0">
                <a:latin typeface="Arial"/>
                <a:ea typeface="Arial"/>
                <a:cs typeface="Arial"/>
                <a:sym typeface="Arial"/>
              </a:rPr>
              <a:t>Методика оценивает такие параметры как: </a:t>
            </a:r>
            <a:endParaRPr sz="2400" u="sng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Благополучие взаимоотношений с социальным окружением.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Активность жизненной позиции, социальная активность.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Умение говорить </a:t>
            </a:r>
            <a:r>
              <a:rPr lang="ru-RU" sz="2400" b="1" dirty="0">
                <a:latin typeface="Arial"/>
                <a:ea typeface="Arial"/>
                <a:cs typeface="Arial"/>
                <a:sym typeface="Arial"/>
              </a:rPr>
              <a:t>НЕТ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сомнительным предложениям. </a:t>
            </a:r>
            <a:endParaRPr dirty="0"/>
          </a:p>
          <a:p>
            <a:pPr marL="274320" lvl="0" indent="-274320" algn="l" rtl="0">
              <a:spcBef>
                <a:spcPts val="480"/>
              </a:spcBef>
              <a:spcAft>
                <a:spcPts val="0"/>
              </a:spcAft>
              <a:buSzPts val="2040"/>
              <a:buFont typeface="Noto Sans Symbols"/>
              <a:buChar char="✔"/>
            </a:pP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Психологическую  устойчивость  и  уверенность  в  своих  силах  в трудных жизненных ситуациях. 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6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 проходит </a:t>
            </a:r>
            <a:r>
              <a:rPr lang="ru-RU" sz="280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тестирование?</a:t>
            </a:r>
            <a:endParaRPr dirty="0"/>
          </a:p>
        </p:txBody>
      </p:sp>
      <p:sp>
        <p:nvSpPr>
          <p:cNvPr id="302" name="Google Shape;302;p16"/>
          <p:cNvSpPr txBox="1">
            <a:spLocks noGrp="1"/>
          </p:cNvSpPr>
          <p:nvPr>
            <p:ph type="body" idx="1"/>
          </p:nvPr>
        </p:nvSpPr>
        <p:spPr>
          <a:xfrm>
            <a:off x="323528" y="1844824"/>
            <a:ext cx="8568952" cy="3861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Учащиеся отвечают на вопросы он-</a:t>
            </a:r>
            <a:r>
              <a:rPr lang="ru-RU" sz="2200" dirty="0" err="1" smtClean="0">
                <a:latin typeface="Arial"/>
                <a:ea typeface="Arial"/>
                <a:cs typeface="Arial"/>
                <a:sym typeface="Arial"/>
              </a:rPr>
              <a:t>лайн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анкеты:</a:t>
            </a:r>
            <a:endParaRPr lang="ru-RU" sz="2200" dirty="0" smtClean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endParaRPr lang="ru-RU" sz="2200" dirty="0" smtClean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7-9-х классов 110 утверждений,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- для 10-11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классов, а также студентов колледжей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140 утверждений.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при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проведении тестирования в качестве наблюдателей допускается присутствие родителей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учеников, </a:t>
            </a:r>
            <a:r>
              <a:rPr lang="ru-RU" sz="2200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но только при согласовании с администрацией образовательного учреждения.</a:t>
            </a:r>
            <a:endParaRPr dirty="0">
              <a:solidFill>
                <a:srgbClr val="FF0000"/>
              </a:solidFill>
            </a:endParaRPr>
          </a:p>
          <a:p>
            <a:pPr marL="274320" lvl="0" indent="-128587" algn="l" rtl="0">
              <a:spcBef>
                <a:spcPts val="1740"/>
              </a:spcBef>
              <a:spcAft>
                <a:spcPts val="0"/>
              </a:spcAft>
              <a:buSzPts val="2295"/>
              <a:buFont typeface="Noto Sans Symbols"/>
              <a:buNone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 sz="2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Правила нахождения родителей на тестировании</a:t>
            </a:r>
            <a:endParaRPr/>
          </a:p>
        </p:txBody>
      </p:sp>
      <p:sp>
        <p:nvSpPr>
          <p:cNvPr id="308" name="Google Shape;308;p17"/>
          <p:cNvSpPr txBox="1">
            <a:spLocks noGrp="1"/>
          </p:cNvSpPr>
          <p:nvPr>
            <p:ph type="body" idx="1"/>
          </p:nvPr>
        </p:nvSpPr>
        <p:spPr>
          <a:xfrm>
            <a:off x="251520" y="1412776"/>
            <a:ext cx="8712968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   Наблюдающие за процедурой родители или иные законные представители учащихся обязаны выполнять следующие правила поведения: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быть «незаметными»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вести себя тихо, не отвлекать учащихся, не задавать им вопросов, не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подсказывать,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поддерживать обстановку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честности и открытости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: не смотреть на то, как респонденты отвечают на задания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теста,</a:t>
            </a:r>
            <a:endParaRPr dirty="0"/>
          </a:p>
          <a:p>
            <a:pPr marL="274320" lvl="0" indent="-274320" algn="just" rtl="0">
              <a:spcBef>
                <a:spcPts val="1640"/>
              </a:spcBef>
              <a:spcAft>
                <a:spcPts val="0"/>
              </a:spcAft>
              <a:buSzPts val="1870"/>
              <a:buChar char="⚫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рекомендуется </a:t>
            </a:r>
            <a:r>
              <a:rPr lang="ru-RU" sz="22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наблюдать со стороны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, ходить по помещению где проходит тестирование является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нежелательным.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>
            <a:spLocks noGrp="1"/>
          </p:cNvSpPr>
          <p:nvPr>
            <p:ph type="title"/>
          </p:nvPr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Что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может получить </a:t>
            </a:r>
            <a:r>
              <a:rPr lang="ru-RU" sz="252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участник социально-психологического </a:t>
            </a: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тестирования?</a:t>
            </a:r>
            <a:endParaRPr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8"/>
          <p:cNvSpPr txBox="1">
            <a:spLocks noGrp="1"/>
          </p:cNvSpPr>
          <p:nvPr>
            <p:ph type="body" idx="1"/>
          </p:nvPr>
        </p:nvSpPr>
        <p:spPr>
          <a:xfrm>
            <a:off x="179512" y="2136640"/>
            <a:ext cx="8568952" cy="3499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Возможность индивидуального обращения к психологу, проводившему тестирование, для получение более подробных результатов тестирования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74320" indent="-274320" algn="just">
              <a:spcBef>
                <a:spcPts val="0"/>
              </a:spcBef>
              <a:buSzPts val="1870"/>
              <a:buFont typeface="Noto Sans Symbols"/>
              <a:buChar char="✔"/>
            </a:pPr>
            <a:endParaRPr lang="ru-RU" sz="2400" dirty="0"/>
          </a:p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Краткую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характеристику актуального уровня развития психологической устойчивости;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2240"/>
              </a:spcBef>
              <a:spcAft>
                <a:spcPts val="0"/>
              </a:spcAft>
              <a:buSzPts val="1870"/>
              <a:buFont typeface="Noto Sans Symbols"/>
              <a:buChar char="✔"/>
            </a:pP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Рекомендации в каком направлении 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нужно развивать </a:t>
            </a:r>
            <a:r>
              <a:rPr lang="ru-RU" sz="2200" dirty="0">
                <a:latin typeface="Arial"/>
                <a:ea typeface="Arial"/>
                <a:cs typeface="Arial"/>
                <a:sym typeface="Arial"/>
              </a:rPr>
              <a:t>свою психологическую устойчивость</a:t>
            </a:r>
            <a:r>
              <a:rPr lang="ru-RU" sz="2200" dirty="0" smtClean="0">
                <a:latin typeface="Arial"/>
                <a:ea typeface="Arial"/>
                <a:cs typeface="Arial"/>
                <a:sym typeface="Arial"/>
              </a:rPr>
              <a:t>;</a:t>
            </a: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"/>
          <p:cNvSpPr txBox="1"/>
          <p:nvPr/>
        </p:nvSpPr>
        <p:spPr>
          <a:xfrm>
            <a:off x="286689" y="1219010"/>
            <a:ext cx="8640960" cy="4082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Тестирование </a:t>
            </a:r>
            <a:r>
              <a:rPr lang="ru-RU" sz="27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проводится при наличии информированного согласия в письменной форме одного из родителей (законного представителя) </a:t>
            </a:r>
            <a:r>
              <a:rPr lang="ru-RU" sz="27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обучающихся.</a:t>
            </a:r>
          </a:p>
          <a:p>
            <a:pPr marL="0" marR="0" lvl="0" indent="0" algn="just" rtl="0">
              <a:spcBef>
                <a:spcPts val="17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Согласие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фиксирует разрешение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Вашему ребенку участвовать в </a:t>
            </a: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тестировании, подтверждает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Вашу </a:t>
            </a:r>
            <a:r>
              <a:rPr lang="ru-RU" sz="27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осведомленность о цели</a:t>
            </a:r>
            <a:r>
              <a:rPr lang="ru-RU" sz="27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тестирования, его длительности и возможных </a:t>
            </a:r>
            <a:r>
              <a:rPr lang="ru-RU" sz="27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результатах.</a:t>
            </a:r>
            <a:endParaRPr sz="2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0"/>
          <p:cNvSpPr txBox="1">
            <a:spLocks noGrp="1"/>
          </p:cNvSpPr>
          <p:nvPr>
            <p:ph type="title"/>
          </p:nvPr>
        </p:nvSpPr>
        <p:spPr>
          <a:xfrm>
            <a:off x="395536" y="1844824"/>
            <a:ext cx="8229600" cy="2094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endParaRPr dirty="0"/>
          </a:p>
        </p:txBody>
      </p:sp>
      <p:sp>
        <p:nvSpPr>
          <p:cNvPr id="3" name="Google Shape;313;p18"/>
          <p:cNvSpPr txBox="1">
            <a:spLocks/>
          </p:cNvSpPr>
          <p:nvPr/>
        </p:nvSpPr>
        <p:spPr>
          <a:xfrm>
            <a:off x="179512" y="332656"/>
            <a:ext cx="8784976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sz="3300" b="0" i="0" u="none" strike="noStrike" cap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accent1"/>
              </a:buClr>
              <a:buSzPts val="2520"/>
              <a:buFont typeface="Arial"/>
              <a:buNone/>
            </a:pPr>
            <a:r>
              <a:rPr lang="ru-RU" sz="2520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Контактная информация!</a:t>
            </a:r>
            <a:endParaRPr lang="ru-RU" sz="2520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3657600" y="4108682"/>
            <a:ext cx="5333878" cy="228332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altLang="ru-RU" sz="1200" b="1" dirty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ГБУ СО Центр </a:t>
            </a:r>
            <a:r>
              <a:rPr lang="ru-RU" altLang="ru-RU" sz="12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психолого-педагогической,</a:t>
            </a:r>
          </a:p>
          <a:p>
            <a:pPr algn="ctr">
              <a:defRPr/>
            </a:pPr>
            <a:r>
              <a:rPr lang="ru-RU" altLang="ru-RU" sz="12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медицинской </a:t>
            </a:r>
            <a:r>
              <a:rPr lang="ru-RU" altLang="ru-RU" sz="1200" b="1" dirty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и социальной помощи «</a:t>
            </a:r>
            <a:r>
              <a:rPr lang="ru-RU" altLang="ru-RU" sz="1200" b="1" dirty="0" smtClean="0">
                <a:solidFill>
                  <a:schemeClr val="accent3">
                    <a:lumMod val="50000"/>
                  </a:schemeClr>
                </a:solidFill>
                <a:latin typeface="Liberation Serif" panose="02020603050405020304" pitchFamily="18" charset="0"/>
                <a:ea typeface="+mj-ea"/>
                <a:cs typeface="Arial" pitchFamily="34" charset="0"/>
              </a:rPr>
              <a:t>Ладо»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Вы можете обратиться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по адресу - г. Екатеринбург 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ул. Машиностроителей, 8</a:t>
            </a:r>
          </a:p>
          <a:p>
            <a:pPr marL="82550" indent="-82550" algn="ctr">
              <a:buNone/>
            </a:pP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Телефон: 8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(343)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338-77-48, 8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(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922) 100-58-82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адрес:  </a:t>
            </a:r>
          </a:p>
          <a:p>
            <a:pPr marL="82550" indent="-82550" algn="ctr">
              <a:buNone/>
            </a:pPr>
            <a:r>
              <a:rPr lang="en-US" sz="1200" b="1" u="sng" dirty="0" err="1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lado</a:t>
            </a:r>
            <a:r>
              <a:rPr lang="en-US" sz="1200" b="1" u="sng" dirty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-monitoring</a:t>
            </a:r>
            <a:r>
              <a:rPr lang="ru-RU" sz="1200" b="1" u="sng" dirty="0">
                <a:solidFill>
                  <a:srgbClr val="FF0066"/>
                </a:solidFill>
                <a:latin typeface="Georgia" panose="02040502050405020303" pitchFamily="18" charset="0"/>
                <a:cs typeface="Times New Roman" pitchFamily="18" charset="0"/>
              </a:rPr>
              <a:t>@mail.ru     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Информация на сайте:   </a:t>
            </a:r>
          </a:p>
          <a:p>
            <a:pPr marL="82550" indent="-82550" algn="ctr">
              <a:buNone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  <a:hlinkClick r:id="rId3"/>
              </a:rPr>
              <a:t>http://centerlado.ru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  <a:hlinkClick r:id="rId3"/>
              </a:rPr>
              <a:t>/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 </a:t>
            </a:r>
            <a:endParaRPr lang="ru-RU" sz="1200" b="1" dirty="0">
              <a:solidFill>
                <a:schemeClr val="accent1">
                  <a:lumMod val="75000"/>
                </a:schemeClr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altLang="ru-RU" sz="1200" b="1" dirty="0">
              <a:solidFill>
                <a:schemeClr val="accent3">
                  <a:lumMod val="50000"/>
                </a:schemeClr>
              </a:solidFill>
              <a:latin typeface="Liberation Serif" panose="02020603050405020304" pitchFamily="18" charset="0"/>
              <a:ea typeface="+mj-ea"/>
              <a:cs typeface="+mj-cs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036277" y="3635718"/>
            <a:ext cx="4160425" cy="3222282"/>
          </a:xfrm>
          <a:prstGeom prst="rect">
            <a:avLst/>
          </a:prstGeom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900" b="1" dirty="0">
                <a:latin typeface="+mn-lt"/>
              </a:rPr>
              <a:t> </a:t>
            </a:r>
            <a:endParaRPr lang="en-US" altLang="ru-RU" sz="900" b="1" dirty="0">
              <a:solidFill>
                <a:srgbClr val="000099"/>
              </a:solidFill>
              <a:latin typeface="Corbel" pitchFamily="34" charset="0"/>
            </a:endParaRPr>
          </a:p>
          <a:p>
            <a:pPr marL="342900" indent="-341313">
              <a:lnSpc>
                <a:spcPct val="80000"/>
              </a:lnSpc>
              <a:spcBef>
                <a:spcPts val="1000"/>
              </a:spcBef>
              <a:buFont typeface="Arial" pitchFamily="34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ru-RU" sz="1300" dirty="0">
                <a:solidFill>
                  <a:srgbClr val="000099"/>
                </a:solidFill>
                <a:cs typeface="Arial" pitchFamily="34" charset="0"/>
              </a:rPr>
              <a:t> </a:t>
            </a:r>
            <a:endParaRPr lang="ru-RU" sz="2000" b="1" dirty="0">
              <a:solidFill>
                <a:srgbClr val="0070C0"/>
              </a:solidFill>
            </a:endParaRPr>
          </a:p>
          <a:p>
            <a:pPr>
              <a:defRPr/>
            </a:pPr>
            <a:endParaRPr lang="ru-RU" sz="2400" dirty="0"/>
          </a:p>
        </p:txBody>
      </p:sp>
      <p:pic>
        <p:nvPicPr>
          <p:cNvPr id="6" name="Picture 2" descr="C:\Users\Домашний\Desktop\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7843" y="4406197"/>
            <a:ext cx="1565447" cy="168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771900" y="1616887"/>
            <a:ext cx="496765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      </a:t>
            </a:r>
            <a:r>
              <a:rPr lang="ru-RU" sz="1200" dirty="0" smtClean="0">
                <a:solidFill>
                  <a:srgbClr val="C00000"/>
                </a:solidFill>
              </a:rPr>
              <a:t>По всем интересующим Вас вопросам связанным с поведением социально-психологического тестирования в МАОУ СОШ № 125 можно обращаться </a:t>
            </a:r>
            <a:r>
              <a:rPr lang="ru-RU" sz="1200" dirty="0">
                <a:solidFill>
                  <a:srgbClr val="C00000"/>
                </a:solidFill>
              </a:rPr>
              <a:t>к</a:t>
            </a:r>
            <a:r>
              <a:rPr lang="ru-RU" sz="1200" dirty="0" smtClean="0">
                <a:solidFill>
                  <a:srgbClr val="C00000"/>
                </a:solidFill>
              </a:rPr>
              <a:t> педагогу-психологу</a:t>
            </a:r>
            <a:r>
              <a:rPr lang="ru-RU" sz="1200" dirty="0" smtClean="0"/>
              <a:t> </a:t>
            </a:r>
            <a:r>
              <a:rPr lang="ru-RU" sz="1200" b="1" dirty="0" smtClean="0"/>
              <a:t>Ворошилова Полина Георгиевна </a:t>
            </a:r>
          </a:p>
          <a:p>
            <a:pPr algn="ctr"/>
            <a:r>
              <a:rPr lang="ru-RU" sz="1200" b="1" dirty="0" smtClean="0">
                <a:solidFill>
                  <a:srgbClr val="0070C0"/>
                </a:solidFill>
                <a:hlinkClick r:id="rId5"/>
              </a:rPr>
              <a:t>Тел.: </a:t>
            </a:r>
            <a:r>
              <a:rPr lang="ru-RU" sz="1200" dirty="0"/>
              <a:t>341-15-07</a:t>
            </a:r>
            <a:endParaRPr lang="ru-RU" sz="1200" b="1" dirty="0">
              <a:hlinkClick r:id="rId5"/>
            </a:endParaRPr>
          </a:p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адрес:  </a:t>
            </a:r>
            <a:r>
              <a:rPr lang="en-US" sz="1200" u="sng" dirty="0" smtClean="0">
                <a:solidFill>
                  <a:srgbClr val="0070C0"/>
                </a:solidFill>
              </a:rPr>
              <a:t>voroshilova.p@gmail.com</a:t>
            </a:r>
            <a:r>
              <a:rPr lang="ru-RU" sz="1200" dirty="0" smtClean="0"/>
              <a:t>,</a:t>
            </a:r>
          </a:p>
          <a:p>
            <a:pPr algn="ctr"/>
            <a:r>
              <a:rPr lang="ru-RU" sz="1200" dirty="0" smtClean="0"/>
              <a:t>Зам. директора по ПР Швалева М.А.</a:t>
            </a:r>
          </a:p>
          <a:p>
            <a:pPr algn="ctr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Электронный 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Liberation Serif" panose="02020603050405020304" pitchFamily="18" charset="0"/>
                <a:cs typeface="Times New Roman" pitchFamily="18" charset="0"/>
              </a:rPr>
              <a:t>адрес: </a:t>
            </a:r>
            <a:r>
              <a:rPr lang="en-US" sz="1200" b="1" u="sng" dirty="0" smtClean="0">
                <a:solidFill>
                  <a:srgbClr val="0070C0"/>
                </a:solidFill>
                <a:latin typeface="Liberation Serif" panose="02020603050405020304" pitchFamily="18" charset="0"/>
                <a:cs typeface="Times New Roman" pitchFamily="18" charset="0"/>
                <a:hlinkClick r:id="rId6"/>
              </a:rPr>
              <a:t>mati09@mail.ru</a:t>
            </a:r>
            <a:endParaRPr lang="en-US" sz="1200" b="1" u="sng" dirty="0" smtClean="0">
              <a:solidFill>
                <a:srgbClr val="0070C0"/>
              </a:solidFill>
              <a:latin typeface="Liberation Serif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/>
              <a:t>Нормативно-правовая документация, формы согласий, памятки, представлены на сайте МАОУ СОШ № 125</a:t>
            </a:r>
            <a:r>
              <a:rPr lang="ru-RU" sz="1200" dirty="0" smtClean="0"/>
              <a:t> в разделе </a:t>
            </a:r>
            <a:r>
              <a:rPr lang="ru-RU" sz="1200" dirty="0" smtClean="0">
                <a:hlinkClick r:id="rId7"/>
              </a:rPr>
              <a:t>«Профилактическая работа» - </a:t>
            </a:r>
            <a:r>
              <a:rPr lang="ru-RU" sz="1200" dirty="0" smtClean="0">
                <a:hlinkClick r:id="rId8"/>
              </a:rPr>
              <a:t>«Социально-психологическое тестирование </a:t>
            </a:r>
            <a:r>
              <a:rPr lang="ru-RU" sz="1200" dirty="0" smtClean="0">
                <a:hlinkClick r:id="rId8"/>
              </a:rPr>
              <a:t>2021-2022»</a:t>
            </a:r>
            <a:endParaRPr lang="ru-RU" sz="1200" dirty="0" smtClean="0"/>
          </a:p>
          <a:p>
            <a:pPr algn="ctr"/>
            <a:endParaRPr lang="ru-RU" sz="1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712" y="1648237"/>
            <a:ext cx="2055590" cy="1817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/>
          <p:nvPr/>
        </p:nvSpPr>
        <p:spPr>
          <a:xfrm>
            <a:off x="479675" y="581530"/>
            <a:ext cx="7920880" cy="524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ru-RU" sz="23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ru-RU" sz="2400" dirty="0" smtClean="0">
                <a:solidFill>
                  <a:schemeClr val="dk1"/>
                </a:solidFill>
                <a:latin typeface="+mj-lt"/>
                <a:sym typeface="Arial"/>
              </a:rPr>
              <a:t>Проведение </a:t>
            </a:r>
            <a:r>
              <a:rPr lang="ru-RU" sz="2400" dirty="0">
                <a:solidFill>
                  <a:schemeClr val="dk1"/>
                </a:solidFill>
                <a:latin typeface="+mj-lt"/>
                <a:sym typeface="Arial"/>
              </a:rPr>
              <a:t>социально-психологического тестирования организовано во исполнение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  <a:hlinkClick r:id="rId3" action="ppaction://hlinkfile"/>
              </a:rPr>
              <a:t>Приказа </a:t>
            </a:r>
            <a:r>
              <a:rPr lang="ru-RU" sz="2400" b="1" dirty="0">
                <a:latin typeface="+mj-lt"/>
                <a:cs typeface="Times New Roman" panose="02020603050405020304" pitchFamily="18" charset="0"/>
                <a:hlinkClick r:id="rId3" action="ppaction://hlinkfile"/>
              </a:rPr>
              <a:t>Министерства просвещения № 59 от 20.02.2020 г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  <a:hlinkClick r:id="rId3" action="ppaction://hlinkfile"/>
              </a:rPr>
              <a:t>. </a:t>
            </a:r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«Об утверждении порядка проведения СПТ.» »</a:t>
            </a:r>
            <a:r>
              <a:rPr lang="ru-RU" sz="2400" dirty="0">
                <a:latin typeface="+mj-lt"/>
                <a:cs typeface="Times New Roman" panose="02020603050405020304" pitchFamily="18" charset="0"/>
              </a:rPr>
              <a:t> и </a:t>
            </a:r>
            <a:r>
              <a:rPr lang="ru-RU" sz="2400" b="1" dirty="0">
                <a:latin typeface="+mj-lt"/>
                <a:cs typeface="Times New Roman" panose="02020603050405020304" pitchFamily="18" charset="0"/>
                <a:hlinkClick r:id="rId4" action="ppaction://hlinkfile"/>
              </a:rPr>
              <a:t>Приказа Министерства образования и молодёжной политики Свердловской области</a:t>
            </a:r>
            <a:r>
              <a:rPr lang="ru-RU" sz="2400" dirty="0">
                <a:latin typeface="+mj-lt"/>
                <a:cs typeface="Times New Roman" panose="02020603050405020304" pitchFamily="18" charset="0"/>
                <a:hlinkClick r:id="rId4" action="ppaction://hlinkfile"/>
              </a:rPr>
              <a:t> от </a:t>
            </a:r>
            <a:r>
              <a:rPr lang="ru-RU" sz="2400" dirty="0" smtClean="0">
                <a:latin typeface="+mj-lt"/>
                <a:cs typeface="Times New Roman" panose="02020603050405020304" pitchFamily="18" charset="0"/>
                <a:hlinkClick r:id="rId4" action="ppaction://hlinkfile"/>
              </a:rPr>
              <a:t>18.06.2021 </a:t>
            </a:r>
            <a:r>
              <a:rPr lang="ru-RU" sz="2400" dirty="0">
                <a:latin typeface="+mj-lt"/>
                <a:cs typeface="Times New Roman" panose="02020603050405020304" pitchFamily="18" charset="0"/>
                <a:hlinkClick r:id="rId4" action="ppaction://hlinkfile"/>
              </a:rPr>
              <a:t>№ </a:t>
            </a:r>
            <a:r>
              <a:rPr lang="ru-RU" sz="2400" dirty="0" smtClean="0">
                <a:latin typeface="+mj-lt"/>
                <a:cs typeface="Times New Roman" panose="02020603050405020304" pitchFamily="18" charset="0"/>
                <a:hlinkClick r:id="rId4" action="ppaction://hlinkfile"/>
              </a:rPr>
              <a:t>164-И </a:t>
            </a:r>
            <a:r>
              <a:rPr lang="ru-RU" sz="2400" dirty="0" smtClean="0">
                <a:solidFill>
                  <a:schemeClr val="dk1"/>
                </a:solidFill>
                <a:latin typeface="+mj-lt"/>
                <a:sym typeface="Arial"/>
              </a:rPr>
              <a:t>«</a:t>
            </a:r>
            <a:r>
              <a:rPr lang="ru-RU" sz="2400" dirty="0" smtClean="0">
                <a:solidFill>
                  <a:schemeClr val="dk1"/>
                </a:solidFill>
                <a:latin typeface="+mj-lt"/>
                <a:sym typeface="Arial"/>
              </a:rPr>
              <a:t>Об организации проведения </a:t>
            </a:r>
            <a:r>
              <a:rPr lang="ru-RU" sz="2400" dirty="0">
                <a:solidFill>
                  <a:schemeClr val="dk1"/>
                </a:solidFill>
                <a:latin typeface="+mj-lt"/>
                <a:sym typeface="Arial"/>
              </a:rPr>
              <a:t>социально-психологического тестирования обучающихся в </a:t>
            </a:r>
            <a:r>
              <a:rPr lang="ru-RU" sz="2400" dirty="0" smtClean="0">
                <a:solidFill>
                  <a:schemeClr val="dk1"/>
                </a:solidFill>
                <a:latin typeface="+mj-lt"/>
                <a:sym typeface="Arial"/>
              </a:rPr>
              <a:t>образовательных </a:t>
            </a:r>
            <a:r>
              <a:rPr lang="ru-RU" sz="2400" dirty="0">
                <a:solidFill>
                  <a:schemeClr val="dk1"/>
                </a:solidFill>
                <a:latin typeface="+mj-lt"/>
                <a:sym typeface="Arial"/>
              </a:rPr>
              <a:t>организациях Свердловской области, направленного на ранее выявление незаконного потребления наркотических средств и психотропных веществ с использованием единой методики</a:t>
            </a:r>
            <a:r>
              <a:rPr lang="ru-RU" sz="2400" dirty="0" smtClean="0">
                <a:solidFill>
                  <a:schemeClr val="dk1"/>
                </a:solidFill>
                <a:latin typeface="+mj-lt"/>
                <a:sym typeface="Arial"/>
              </a:rPr>
              <a:t>».</a:t>
            </a:r>
            <a:endParaRPr sz="2400" dirty="0">
              <a:latin typeface="+mj-lt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359532" y="1628800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 smtClean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sz="2400" b="1" dirty="0">
              <a:solidFill>
                <a:srgbClr val="FF0000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n-lt"/>
                <a:ea typeface="Arial"/>
                <a:cs typeface="Arial"/>
                <a:sym typeface="Arial"/>
              </a:rPr>
              <a:t>Всероссийское мероприятие!</a:t>
            </a:r>
            <a:endParaRPr sz="2400" b="1" dirty="0">
              <a:solidFill>
                <a:srgbClr val="FF0000"/>
              </a:solidFill>
              <a:latin typeface="+mn-lt"/>
            </a:endParaRPr>
          </a:p>
          <a:p>
            <a:pPr marL="0" lvl="0" indent="363538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latin typeface="+mn-lt"/>
                <a:ea typeface="Arial"/>
                <a:cs typeface="Arial"/>
                <a:sym typeface="Arial"/>
              </a:rPr>
              <a:t>Участниками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являются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обучающиеся с 7 по 11 класс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(достигшие 13 летнего возраста на момент проведения тестирования и старше), </a:t>
            </a:r>
            <a:r>
              <a:rPr lang="ru-RU" sz="2400" dirty="0">
                <a:latin typeface="+mn-lt"/>
                <a:ea typeface="Arial"/>
                <a:cs typeface="Arial"/>
                <a:sym typeface="Arial"/>
              </a:rPr>
              <a:t>а также студенты 1-2 курсов средне-специальных и высших учебных заведений. </a:t>
            </a:r>
            <a:r>
              <a:rPr lang="ru-RU" sz="2400" dirty="0" smtClean="0">
                <a:latin typeface="+mn-lt"/>
                <a:ea typeface="Arial"/>
                <a:cs typeface="Arial"/>
                <a:sym typeface="Arial"/>
              </a:rPr>
              <a:t>  </a:t>
            </a:r>
            <a:endParaRPr sz="2400" dirty="0">
              <a:latin typeface="+mn-lt"/>
            </a:endParaRPr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241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"/>
          <p:cNvSpPr txBox="1">
            <a:spLocks noGrp="1"/>
          </p:cNvSpPr>
          <p:nvPr>
            <p:ph type="body" idx="1"/>
          </p:nvPr>
        </p:nvSpPr>
        <p:spPr>
          <a:xfrm>
            <a:off x="467544" y="1637592"/>
            <a:ext cx="8424936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Целью </a:t>
            </a:r>
            <a:r>
              <a:rPr lang="ru-RU" sz="24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тестирования является</a:t>
            </a:r>
            <a:r>
              <a:rPr lang="ru-RU" sz="24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 i="1" dirty="0" smtClean="0">
                <a:latin typeface="Arial"/>
                <a:ea typeface="Arial"/>
                <a:cs typeface="Arial"/>
                <a:sym typeface="Arial"/>
              </a:rPr>
              <a:t>и</a:t>
            </a:r>
            <a:r>
              <a:rPr lang="ru-RU" i="1" dirty="0" smtClean="0"/>
              <a:t>сследование ориентированное </a:t>
            </a:r>
            <a:r>
              <a:rPr lang="ru-RU" i="1" dirty="0"/>
              <a:t>на выявление отношения подростка к своей жизни, переживанию трудностей, разногласий с другими людьми и жизненных неприятностей, а также их преодолению. Тем самым позволяет оценить процесс становления личности </a:t>
            </a:r>
            <a:r>
              <a:rPr lang="ru-RU" i="1" dirty="0" smtClean="0"/>
              <a:t>обучающегося.</a:t>
            </a:r>
            <a:endParaRPr lang="ru-RU" dirty="0"/>
          </a:p>
          <a:p>
            <a:pPr marL="0" lvl="0" indent="363538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endParaRPr lang="ru-RU" dirty="0"/>
          </a:p>
          <a:p>
            <a:pPr marL="0" lvl="0" indent="363538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40"/>
              <a:buNone/>
            </a:pPr>
            <a:r>
              <a:rPr lang="ru-RU" dirty="0" smtClean="0"/>
              <a:t>С </a:t>
            </a:r>
            <a:r>
              <a:rPr lang="ru-RU" dirty="0"/>
              <a:t>помощью тестирования так же оценивается вероятность вовлечения подростков в зависимое поведение на основе соотношения факторов риска и факторов защиты, воздействующих на них.</a:t>
            </a:r>
          </a:p>
          <a:p>
            <a:pPr marL="0" lvl="0" indent="363538" algn="just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</a:pPr>
            <a:r>
              <a:rPr lang="ru-RU" sz="24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  <p:sp>
        <p:nvSpPr>
          <p:cNvPr id="175" name="Google Shape;175;p3"/>
          <p:cNvSpPr txBox="1"/>
          <p:nvPr/>
        </p:nvSpPr>
        <p:spPr>
          <a:xfrm>
            <a:off x="251520" y="190763"/>
            <a:ext cx="864096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Социально-психологическое тестирование по Единой Методике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Выявляет ли методика СПТ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наркопотребление или наркозависимость? </a:t>
            </a:r>
            <a:endParaRPr dirty="0"/>
          </a:p>
        </p:txBody>
      </p:sp>
      <p:sp>
        <p:nvSpPr>
          <p:cNvPr id="181" name="Google Shape;181;p4"/>
          <p:cNvSpPr txBox="1">
            <a:spLocks noGrp="1"/>
          </p:cNvSpPr>
          <p:nvPr>
            <p:ph type="body" idx="1"/>
          </p:nvPr>
        </p:nvSpPr>
        <p:spPr>
          <a:xfrm>
            <a:off x="251520" y="1700808"/>
            <a:ext cx="8568952" cy="4623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Методика  не  может  быть  использована  для </a:t>
            </a:r>
            <a:endParaRPr dirty="0"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формулировки  заключения  о  наркотической  или  иной зависимости.  </a:t>
            </a:r>
            <a:endParaRPr dirty="0"/>
          </a:p>
          <a:p>
            <a:pPr marL="131445" indent="0" algn="ctr">
              <a:buNone/>
            </a:pPr>
            <a:endParaRPr lang="ru-RU" sz="280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131445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методика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 степень влияния факторов риска,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 сталкиваются или могут столкнуться обучающиеся, и факторы защиты, позволяющие этому противостоять, адаптироваться, повысить психологическую устойчивость.</a:t>
            </a:r>
          </a:p>
          <a:p>
            <a:pPr marL="0" lvl="0" indent="0" algn="just" rtl="0">
              <a:spcBef>
                <a:spcPts val="560"/>
              </a:spcBef>
              <a:spcAft>
                <a:spcPts val="0"/>
              </a:spcAft>
              <a:buSzPts val="2380"/>
              <a:buNone/>
            </a:pPr>
            <a:r>
              <a:rPr lang="ru-RU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"/>
          <p:cNvSpPr txBox="1"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27432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тестирования станут известны в образовательной организации? </a:t>
            </a:r>
            <a:endParaRPr/>
          </a:p>
        </p:txBody>
      </p:sp>
      <p:sp>
        <p:nvSpPr>
          <p:cNvPr id="187" name="Google Shape;187;p5"/>
          <p:cNvSpPr txBox="1">
            <a:spLocks noGrp="1"/>
          </p:cNvSpPr>
          <p:nvPr>
            <p:ph type="body" idx="1"/>
          </p:nvPr>
        </p:nvSpPr>
        <p:spPr>
          <a:xfrm>
            <a:off x="301752" y="157101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Все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тестирования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деперсонифицированы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!!!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Никто из сотрудников 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руководства образовательной организации не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сможет узнать индивидуальные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результаты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обучающегося.</a:t>
            </a: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 algn="just">
              <a:lnSpc>
                <a:spcPct val="90000"/>
              </a:lnSpc>
              <a:spcBef>
                <a:spcPts val="0"/>
              </a:spcBef>
              <a:buSzPts val="2202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информация о том, какой код присвоен тестируемому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только психолог образовательной организации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соблюдение конфиденциальности данной информации охраняется законом РФ (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(согласно ст. 13.11 КоАП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(137, 140, 272 ст. УК РФ), </a:t>
            </a:r>
            <a:r>
              <a:rPr lang="ru-RU" sz="24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 ответственность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(ст. 15, 151 Гражданского кодекса, ст. 24 закона «О персональных данных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"/>
          <p:cNvSpPr txBox="1">
            <a:spLocks noGrp="1"/>
          </p:cNvSpPr>
          <p:nvPr>
            <p:ph type="title"/>
          </p:nvPr>
        </p:nvSpPr>
        <p:spPr>
          <a:xfrm>
            <a:off x="301752" y="325315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None/>
            </a:pP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В чем заключается конфиденциальность </a:t>
            </a:r>
            <a:b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700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проведения тестирования? </a:t>
            </a:r>
            <a:endParaRPr dirty="0"/>
          </a:p>
        </p:txBody>
      </p:sp>
      <p:sp>
        <p:nvSpPr>
          <p:cNvPr id="193" name="Google Shape;193;p6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22"/>
              <a:buNone/>
            </a:pPr>
            <a:r>
              <a:rPr lang="ru-RU" sz="2497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Все результаты тестирования строго конфиденциальны! </a:t>
            </a:r>
            <a:endParaRPr sz="2497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 smtClean="0">
                <a:latin typeface="Arial"/>
                <a:ea typeface="Arial"/>
                <a:cs typeface="Arial"/>
                <a:sym typeface="Arial"/>
              </a:rPr>
              <a:t>Каждому 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обучающемуся присваивается индивидуальный код участника, который делает невозможным персонификацию данных.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Список индивидуальных кодов и соответствующих им фамилий хранится в образовательной организации в соответствии с Федеральным законом от 27 июля 2007 г. № 152-ФЗ «О персональных данных». </a:t>
            </a:r>
            <a:endParaRPr dirty="0"/>
          </a:p>
          <a:p>
            <a:pPr marL="274320" lvl="0" indent="-274320" algn="just" rtl="0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SzPts val="2122"/>
              <a:buChar char="⚫"/>
            </a:pP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Персональные результаты могут быть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доступны</a:t>
            </a:r>
            <a:r>
              <a:rPr lang="ru-RU" sz="2497" dirty="0">
                <a:latin typeface="Arial"/>
                <a:ea typeface="Arial"/>
                <a:cs typeface="Arial"/>
                <a:sym typeface="Arial"/>
              </a:rPr>
              <a:t> только трем лицам: </a:t>
            </a:r>
            <a:r>
              <a:rPr lang="ru-RU" sz="2497" b="1" dirty="0">
                <a:latin typeface="Arial"/>
                <a:ea typeface="Arial"/>
                <a:cs typeface="Arial"/>
                <a:sym typeface="Arial"/>
              </a:rPr>
              <a:t>родителю, ребенку и педагогу-психологу.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0" y="0"/>
            <a:ext cx="9036496" cy="987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2200"/>
              <a:buFont typeface="Arial"/>
              <a:buNone/>
            </a:pPr>
            <a:r>
              <a:rPr lang="ru-RU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4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Какие результаты будут получены Вами и вашим ребенком после проведения тестирования? </a:t>
            </a:r>
            <a:endParaRPr sz="24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7"/>
          <p:cNvSpPr txBox="1">
            <a:spLocks noGrp="1"/>
          </p:cNvSpPr>
          <p:nvPr>
            <p:ph type="body" idx="1"/>
          </p:nvPr>
        </p:nvSpPr>
        <p:spPr>
          <a:xfrm>
            <a:off x="336921" y="1544632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Основной принцип при сообщении результатов: 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540"/>
              </a:spcBef>
              <a:spcAft>
                <a:spcPts val="0"/>
              </a:spcAft>
              <a:buSzPts val="2295"/>
              <a:buNone/>
            </a:pPr>
            <a:r>
              <a:rPr lang="ru-RU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«не навреди</a:t>
            </a:r>
            <a:r>
              <a:rPr lang="ru-RU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!»</a:t>
            </a:r>
            <a:endParaRPr dirty="0"/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завершению тестирования, после обработки результатов, обучающиеся или родители (законные представители) могут обратиться за получением кратких результатов теста и при необходимости получить более подробные рекомендации по минимизации влияния факторов риска и актуализации факторов защиты к психологу образовательной организации.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Arial"/>
              <a:buNone/>
            </a:pPr>
            <a:r>
              <a:rPr lang="ru-RU" sz="21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Могут ли результаты социально-психологического тестирования отрицательно повлиять на репутацию ребенка или осложнить его жизнь в дальнейшем? </a:t>
            </a:r>
            <a:endParaRPr/>
          </a:p>
        </p:txBody>
      </p:sp>
      <p:sp>
        <p:nvSpPr>
          <p:cNvPr id="205" name="Google Shape;205;p8"/>
          <p:cNvSpPr txBox="1">
            <a:spLocks noGrp="1"/>
          </p:cNvSpPr>
          <p:nvPr>
            <p:ph type="body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4320" lvl="0" indent="-274320" algn="just" rtl="0">
              <a:spcBef>
                <a:spcPts val="0"/>
              </a:spcBef>
              <a:spcAft>
                <a:spcPts val="0"/>
              </a:spcAft>
              <a:buSzPts val="2380"/>
              <a:buFont typeface="Noto Sans Symbols"/>
              <a:buChar char="✔"/>
            </a:pPr>
            <a:r>
              <a:rPr lang="ru-RU" sz="2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Методика  СПТ  не  выявляет  наркопотребление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или наркозависимость. В ней нет ни одного вопроса об  употреблении  наркотических  средств  и психотропных веществ. 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" lvl="0" indent="-274320" algn="just" rtl="0">
              <a:spcBef>
                <a:spcPts val="540"/>
              </a:spcBef>
              <a:spcAft>
                <a:spcPts val="0"/>
              </a:spcAft>
              <a:buSzPts val="2295"/>
              <a:buFont typeface="Noto Sans Symbols"/>
              <a:buChar char="✔"/>
            </a:pPr>
            <a:r>
              <a:rPr lang="ru-RU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b="1" dirty="0">
                <a:latin typeface="Arial"/>
                <a:ea typeface="Arial"/>
                <a:cs typeface="Arial"/>
                <a:sym typeface="Arial"/>
              </a:rPr>
              <a:t>Методика является опросом мнений и не оценивает самих детей!</a:t>
            </a:r>
            <a:r>
              <a:rPr lang="ru-RU" dirty="0">
                <a:latin typeface="Arial"/>
                <a:ea typeface="Arial"/>
                <a:cs typeface="Arial"/>
                <a:sym typeface="Arial"/>
              </a:rPr>
              <a:t> Таким образом, оцениваются не дети, а социально-психологические  условия,  в  которых  они находятся.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1077</Words>
  <Application>Microsoft Office PowerPoint</Application>
  <PresentationFormat>Экран (4:3)</PresentationFormat>
  <Paragraphs>96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Corbel</vt:lpstr>
      <vt:lpstr>Georgia</vt:lpstr>
      <vt:lpstr>Liberation Serif</vt:lpstr>
      <vt:lpstr>Noto Sans Symbols</vt:lpstr>
      <vt:lpstr>Times New Roman</vt:lpstr>
      <vt:lpstr>Официальная</vt:lpstr>
      <vt:lpstr>  Социально-психологическое тестирование  по единой методике</vt:lpstr>
      <vt:lpstr>Презентация PowerPoint</vt:lpstr>
      <vt:lpstr>Презентация PowerPoint</vt:lpstr>
      <vt:lpstr>Презентация PowerPoint</vt:lpstr>
      <vt:lpstr>Выявляет ли методика СПТ  наркопотребление или наркозависимость? </vt:lpstr>
      <vt:lpstr>Какие результаты тестирования станут известны в образовательной организации? </vt:lpstr>
      <vt:lpstr> В чем заключается конфиденциальность  проведения тестирования? </vt:lpstr>
      <vt:lpstr> Какие результаты будут получены Вами и вашим ребенком после проведения тестирования? </vt:lpstr>
      <vt:lpstr>Могут ли результаты социально-психологического тестирования отрицательно повлиять на репутацию ребенка или осложнить его жизнь в дальнейшем? </vt:lpstr>
      <vt:lpstr>На основании чего делаются выводы в методике СПТ ? </vt:lpstr>
      <vt:lpstr>Что такое «факторы риска»? </vt:lpstr>
      <vt:lpstr> Что такое «факторы защиты»? </vt:lpstr>
      <vt:lpstr>Как проходит тестирование?</vt:lpstr>
      <vt:lpstr>Правила нахождения родителей на тестировании</vt:lpstr>
      <vt:lpstr>Что может получить участник социально-психологического тестирования?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Социально-психологическое тестирование  по единой методике</dc:title>
  <dc:creator>Специалист</dc:creator>
  <cp:lastModifiedBy>User</cp:lastModifiedBy>
  <cp:revision>12</cp:revision>
  <dcterms:created xsi:type="dcterms:W3CDTF">2019-09-20T06:39:24Z</dcterms:created>
  <dcterms:modified xsi:type="dcterms:W3CDTF">2021-09-03T12:54:38Z</dcterms:modified>
</cp:coreProperties>
</file>